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22"/>
  </p:notesMasterIdLst>
  <p:sldIdLst>
    <p:sldId id="256" r:id="rId2"/>
    <p:sldId id="271" r:id="rId3"/>
    <p:sldId id="270" r:id="rId4"/>
    <p:sldId id="257" r:id="rId5"/>
    <p:sldId id="258" r:id="rId6"/>
    <p:sldId id="260" r:id="rId7"/>
    <p:sldId id="263" r:id="rId8"/>
    <p:sldId id="261" r:id="rId9"/>
    <p:sldId id="264" r:id="rId10"/>
    <p:sldId id="262" r:id="rId11"/>
    <p:sldId id="265" r:id="rId12"/>
    <p:sldId id="266" r:id="rId13"/>
    <p:sldId id="267" r:id="rId14"/>
    <p:sldId id="269" r:id="rId15"/>
    <p:sldId id="273" r:id="rId16"/>
    <p:sldId id="274" r:id="rId17"/>
    <p:sldId id="272" r:id="rId18"/>
    <p:sldId id="275" r:id="rId19"/>
    <p:sldId id="276" r:id="rId20"/>
    <p:sldId id="277" r:id="rId21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9BF3120-37A3-47C1-81B4-FA9A65E3B471}" type="datetimeFigureOut">
              <a:rPr lang="fa-IR" smtClean="0"/>
              <a:t>1446/09/09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5791FCD-9E7A-43FC-B153-8FDD6246A90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51664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91FCD-9E7A-43FC-B153-8FDD6246A90D}" type="slidenum">
              <a:rPr lang="fa-IR" smtClean="0"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60372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91FCD-9E7A-43FC-B153-8FDD6246A90D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42617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4711-7E85-4646-814E-4B40EB22D4DE}" type="datetime8">
              <a:rPr lang="fa-IR" smtClean="0"/>
              <a:t>25/مارس/8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http://karafarini.kashanu.ac.ir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302-D564-4062-9912-EF2B01311ECC}" type="slidenum">
              <a:rPr lang="fa-IR" smtClean="0"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193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E17B9-B237-4635-B42F-296C5F456BB1}" type="datetime8">
              <a:rPr lang="fa-IR" smtClean="0"/>
              <a:t>25/مارس/8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http://karafarini.kashanu.ac.ir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302-D564-4062-9912-EF2B01311EC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06641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E001-8D41-4976-9880-538FE679E788}" type="datetime8">
              <a:rPr lang="fa-IR" smtClean="0"/>
              <a:t>25/مارس/8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http://karafarini.kashanu.ac.ir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302-D564-4062-9912-EF2B01311EC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92098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F01-4C12-468D-AEA8-CEE13C16E127}" type="datetime8">
              <a:rPr lang="fa-IR" smtClean="0"/>
              <a:t>25/مارس/8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http://karafarini.kashanu.ac.ir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302-D564-4062-9912-EF2B01311EC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1809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C4FF-55EF-4D9F-91B2-B97E9C7FEC4A}" type="datetime8">
              <a:rPr lang="fa-IR" smtClean="0"/>
              <a:t>25/مارس/8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http://karafarini.kashanu.ac.ir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302-D564-4062-9912-EF2B01311ECC}" type="slidenum">
              <a:rPr lang="fa-IR" smtClean="0"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6759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053CA-EDCE-4F7A-9DD4-EE24B56C3064}" type="datetime8">
              <a:rPr lang="fa-IR" smtClean="0"/>
              <a:t>25/مارس/8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http://karafarini.kashanu.ac.ir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302-D564-4062-9912-EF2B01311EC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5169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937F4-642F-4751-AB65-F8E75C567457}" type="datetime8">
              <a:rPr lang="fa-IR" smtClean="0"/>
              <a:t>25/مارس/8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http://karafarini.kashanu.ac.ir</a:t>
            </a: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302-D564-4062-9912-EF2B01311EC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08554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5F787-02F8-4E74-96D9-B2CB4AE746E8}" type="datetime8">
              <a:rPr lang="fa-IR" smtClean="0"/>
              <a:t>25/مارس/8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http://karafarini.kashanu.ac.ir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302-D564-4062-9912-EF2B01311EC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11664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E476-9212-4453-ABE9-77D7A2D72671}" type="datetime8">
              <a:rPr lang="fa-IR" smtClean="0"/>
              <a:t>25/مارس/8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http://karafarini.kashanu.ac.ir</a:t>
            </a: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302-D564-4062-9912-EF2B01311EC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06422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92155BB-E9BD-4E3C-83A8-D7E16CD46599}" type="datetime8">
              <a:rPr lang="fa-IR" smtClean="0"/>
              <a:t>25/مارس/8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http://karafarini.kashanu.ac.ir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AF2302-D564-4062-9912-EF2B01311EC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29527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52838-5B1D-4601-8A36-0BE261AEBBD7}" type="datetime8">
              <a:rPr lang="fa-IR" smtClean="0"/>
              <a:t>25/مارس/8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http://karafarini.kashanu.ac.ir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302-D564-4062-9912-EF2B01311EC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7473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D90BEA4-E0D2-493E-8622-E05729C85B9D}" type="datetime8">
              <a:rPr lang="fa-IR" smtClean="0"/>
              <a:t>25/مارس/8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http://karafarini.kashanu.ac.ir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7AF2302-D564-4062-9912-EF2B01311ECC}" type="slidenum">
              <a:rPr lang="fa-IR" smtClean="0"/>
              <a:t>‹#›</a:t>
            </a:fld>
            <a:endParaRPr lang="fa-I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971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2470" y="4365387"/>
            <a:ext cx="9144000" cy="2387600"/>
          </a:xfrm>
        </p:spPr>
        <p:txBody>
          <a:bodyPr>
            <a:normAutofit fontScale="90000"/>
          </a:bodyPr>
          <a:lstStyle/>
          <a:p>
            <a:pPr algn="ctr">
              <a:lnSpc>
                <a:spcPct val="250000"/>
              </a:lnSpc>
            </a:pPr>
            <a:r>
              <a:rPr lang="fa-IR" sz="4000" dirty="0" smtClean="0">
                <a:cs typeface="2  Titr" panose="00000700000000000000" pitchFamily="2" charset="-78"/>
              </a:rPr>
              <a:t>به نام خدا </a:t>
            </a:r>
            <a:br>
              <a:rPr lang="fa-IR" sz="4000" dirty="0" smtClean="0">
                <a:cs typeface="2  Titr" panose="00000700000000000000" pitchFamily="2" charset="-78"/>
              </a:rPr>
            </a:br>
            <a:r>
              <a:rPr lang="fa-IR" sz="4000" dirty="0" smtClean="0">
                <a:cs typeface="2  Titr" panose="00000700000000000000" pitchFamily="2" charset="-78"/>
              </a:rPr>
              <a:t>طرح اولیه ثبت ایده </a:t>
            </a:r>
            <a:r>
              <a:rPr lang="fa-IR" sz="4000" dirty="0">
                <a:cs typeface="2  Titr" panose="00000700000000000000" pitchFamily="2" charset="-78"/>
              </a:rPr>
              <a:t/>
            </a:r>
            <a:br>
              <a:rPr lang="fa-IR" sz="4000" dirty="0">
                <a:cs typeface="2  Titr" panose="00000700000000000000" pitchFamily="2" charset="-78"/>
              </a:rPr>
            </a:br>
            <a:r>
              <a:rPr lang="fa-IR" sz="4400" dirty="0" smtClean="0"/>
              <a:t/>
            </a:r>
            <a:br>
              <a:rPr lang="fa-IR" sz="4400" dirty="0" smtClean="0"/>
            </a:br>
            <a:endParaRPr lang="fa-IR" sz="4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80" y="0"/>
            <a:ext cx="2611733" cy="2792268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978934" y="6387862"/>
            <a:ext cx="4822804" cy="365125"/>
          </a:xfrm>
        </p:spPr>
        <p:txBody>
          <a:bodyPr/>
          <a:lstStyle/>
          <a:p>
            <a:r>
              <a:rPr lang="en-US" sz="1100" dirty="0"/>
              <a:t>http://karafarini.kashanu.ac.ir</a:t>
            </a:r>
            <a:endParaRPr lang="fa-IR" sz="11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302-D564-4062-9912-EF2B01311ECC}" type="slidenum">
              <a:rPr lang="fa-IR" smtClean="0"/>
              <a:t>1</a:t>
            </a:fld>
            <a:endParaRPr lang="fa-IR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1738" y="298288"/>
            <a:ext cx="4244305" cy="599901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55" y="3297797"/>
            <a:ext cx="2832165" cy="283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842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600" dirty="0" smtClean="0">
                <a:cs typeface="2  Titr" panose="00000700000000000000" pitchFamily="2" charset="-78"/>
              </a:rPr>
              <a:t>اطلاعات محصول - فنی</a:t>
            </a:r>
            <a:endParaRPr lang="fa-IR" sz="3600" dirty="0"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91293"/>
          </a:xfrm>
          <a:ln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a-IR" sz="2400" b="1" dirty="0" smtClean="0">
                <a:cs typeface="B Mitra" panose="00000400000000000000" pitchFamily="2" charset="-78"/>
              </a:rPr>
              <a:t> فرآیند </a:t>
            </a:r>
            <a:r>
              <a:rPr lang="fa-IR" sz="2400" b="1" dirty="0">
                <a:cs typeface="B Mitra" panose="00000400000000000000" pitchFamily="2" charset="-78"/>
              </a:rPr>
              <a:t>دستیابی به فناوری </a:t>
            </a:r>
            <a:r>
              <a:rPr lang="fa-IR" sz="2400" b="1" dirty="0" smtClean="0">
                <a:cs typeface="B Mitra" panose="00000400000000000000" pitchFamily="2" charset="-78"/>
              </a:rPr>
              <a:t>(مهندسی </a:t>
            </a:r>
            <a:r>
              <a:rPr lang="fa-IR" sz="2400" b="1" dirty="0">
                <a:cs typeface="B Mitra" panose="00000400000000000000" pitchFamily="2" charset="-78"/>
              </a:rPr>
              <a:t>معکوس، اختراع، </a:t>
            </a:r>
            <a:r>
              <a:rPr lang="fa-IR" sz="2400" b="1" dirty="0" smtClean="0">
                <a:cs typeface="B Mitra" panose="00000400000000000000" pitchFamily="2" charset="-78"/>
              </a:rPr>
              <a:t>...) </a:t>
            </a:r>
            <a:r>
              <a:rPr lang="fa-IR" sz="2400" b="1" dirty="0">
                <a:cs typeface="B Mitra" panose="00000400000000000000" pitchFamily="2" charset="-78"/>
              </a:rPr>
              <a:t>و نوع محافظت از </a:t>
            </a:r>
            <a:r>
              <a:rPr lang="fa-IR" sz="2400" b="1" dirty="0" smtClean="0">
                <a:cs typeface="B Mitra" panose="00000400000000000000" pitchFamily="2" charset="-78"/>
              </a:rPr>
              <a:t>آن:</a:t>
            </a:r>
          </a:p>
          <a:p>
            <a:pPr marL="0" indent="0">
              <a:buNone/>
            </a:pPr>
            <a:endParaRPr lang="fa-IR" sz="2400" b="1" dirty="0" smtClean="0">
              <a:cs typeface="B Mitra" panose="00000400000000000000" pitchFamily="2" charset="-78"/>
            </a:endParaRPr>
          </a:p>
          <a:p>
            <a:pPr marL="0" indent="0">
              <a:buNone/>
            </a:pPr>
            <a:endParaRPr lang="fa-IR" sz="2400" b="1" dirty="0">
              <a:cs typeface="B Mitra" panose="00000400000000000000" pitchFamily="2" charset="-78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a-IR" sz="2400" b="1" dirty="0" smtClean="0">
                <a:cs typeface="B Mitra" panose="00000400000000000000" pitchFamily="2" charset="-78"/>
              </a:rPr>
              <a:t> زمینه های </a:t>
            </a:r>
            <a:r>
              <a:rPr lang="fa-IR" sz="2400" b="1" dirty="0">
                <a:cs typeface="B Mitra" panose="00000400000000000000" pitchFamily="2" charset="-78"/>
              </a:rPr>
              <a:t>کاربرد </a:t>
            </a:r>
            <a:r>
              <a:rPr lang="fa-IR" sz="2400" b="1" dirty="0" smtClean="0">
                <a:cs typeface="B Mitra" panose="00000400000000000000" pitchFamily="2" charset="-78"/>
              </a:rPr>
              <a:t>فناوری:</a:t>
            </a:r>
          </a:p>
          <a:p>
            <a:pPr marL="0" indent="0">
              <a:buNone/>
            </a:pPr>
            <a:endParaRPr lang="fa-IR" sz="2400" b="1" dirty="0" smtClean="0">
              <a:cs typeface="B Mitra" panose="00000400000000000000" pitchFamily="2" charset="-78"/>
            </a:endParaRPr>
          </a:p>
          <a:p>
            <a:pPr marL="0" indent="0">
              <a:buNone/>
            </a:pPr>
            <a:endParaRPr lang="fa-IR" sz="2400" b="1" dirty="0">
              <a:cs typeface="B Mitra" panose="00000400000000000000" pitchFamily="2" charset="-78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a-IR" sz="2400" b="1" dirty="0" smtClean="0">
                <a:cs typeface="B Mitra" panose="00000400000000000000" pitchFamily="2" charset="-78"/>
              </a:rPr>
              <a:t> </a:t>
            </a:r>
            <a:r>
              <a:rPr lang="fa-IR" sz="2400" b="1" dirty="0">
                <a:cs typeface="B Mitra" panose="00000400000000000000" pitchFamily="2" charset="-78"/>
              </a:rPr>
              <a:t>وضعیت کنونی فناوری و مقایسه با فناوریهای </a:t>
            </a:r>
            <a:r>
              <a:rPr lang="fa-IR" sz="2400" b="1" dirty="0" smtClean="0">
                <a:cs typeface="B Mitra" panose="00000400000000000000" pitchFamily="2" charset="-78"/>
              </a:rPr>
              <a:t>رقیب:</a:t>
            </a:r>
          </a:p>
          <a:p>
            <a:pPr marL="0" indent="0">
              <a:buNone/>
            </a:pPr>
            <a:endParaRPr lang="fa-IR" dirty="0">
              <a:cs typeface="B Mitra" panose="00000400000000000000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http://karafarini.kashanu.ac.ir</a:t>
            </a:r>
            <a:endParaRPr lang="fa-I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302-D564-4062-9912-EF2B01311ECC}" type="slidenum">
              <a:rPr lang="fa-IR" smtClean="0"/>
              <a:pPr/>
              <a:t>10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17116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600" dirty="0" smtClean="0">
                <a:cs typeface="2  Titr" panose="00000700000000000000" pitchFamily="2" charset="-78"/>
              </a:rPr>
              <a:t>اطلاعات بازار</a:t>
            </a:r>
            <a:endParaRPr lang="fa-IR" sz="3600" dirty="0"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91293"/>
          </a:xfrm>
          <a:ln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fa-IR" b="1" dirty="0">
                <a:cs typeface="B Mitra" panose="00000400000000000000" pitchFamily="2" charset="-78"/>
              </a:rPr>
              <a:t>معرفی بازار هدف و مشتریان ایده مورد </a:t>
            </a:r>
            <a:r>
              <a:rPr lang="fa-IR" b="1" dirty="0" smtClean="0">
                <a:cs typeface="B Mitra" panose="00000400000000000000" pitchFamily="2" charset="-78"/>
              </a:rPr>
              <a:t>نظر:</a:t>
            </a:r>
            <a:endParaRPr lang="fa-IR" b="1" dirty="0">
              <a:cs typeface="B Mitra" panose="00000400000000000000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http://karafarini.kashanu.ac.ir</a:t>
            </a:r>
            <a:endParaRPr lang="fa-I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302-D564-4062-9912-EF2B01311ECC}" type="slidenum">
              <a:rPr lang="fa-IR" smtClean="0"/>
              <a:pPr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90385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600" dirty="0" smtClean="0">
                <a:cs typeface="2  Titr" panose="00000700000000000000" pitchFamily="2" charset="-78"/>
              </a:rPr>
              <a:t>اطلاعات بازار</a:t>
            </a:r>
            <a:endParaRPr lang="fa-IR" sz="3600" dirty="0"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91293"/>
          </a:xfrm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2400" b="1" dirty="0">
                <a:cs typeface="B Mitra" panose="00000400000000000000" pitchFamily="2" charset="-78"/>
              </a:rPr>
              <a:t>تحلیل رقبا </a:t>
            </a:r>
            <a:r>
              <a:rPr lang="fa-IR" sz="2400" b="1" dirty="0" smtClean="0">
                <a:cs typeface="B Mitra" panose="00000400000000000000" pitchFamily="2" charset="-78"/>
              </a:rPr>
              <a:t>(شرحی </a:t>
            </a:r>
            <a:r>
              <a:rPr lang="fa-IR" sz="2400" b="1" dirty="0">
                <a:cs typeface="B Mitra" panose="00000400000000000000" pitchFamily="2" charset="-78"/>
              </a:rPr>
              <a:t>از فعالیتها، استراتژیهای بازاریابی، قیمت و نقاط ضعف و قوت رقبای </a:t>
            </a:r>
            <a:r>
              <a:rPr lang="fa-IR" sz="2400" b="1" dirty="0" smtClean="0">
                <a:cs typeface="B Mitra" panose="00000400000000000000" pitchFamily="2" charset="-78"/>
              </a:rPr>
              <a:t>فعلی):</a:t>
            </a:r>
            <a:endParaRPr lang="fa-IR" sz="2400" b="1" dirty="0">
              <a:cs typeface="B Mitra" panose="00000400000000000000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http://karafarini.kashanu.ac.ir</a:t>
            </a:r>
            <a:endParaRPr lang="fa-I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302-D564-4062-9912-EF2B01311ECC}" type="slidenum">
              <a:rPr lang="fa-IR" smtClean="0"/>
              <a:pPr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12050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600" dirty="0" smtClean="0">
                <a:cs typeface="2  Titr" panose="00000700000000000000" pitchFamily="2" charset="-78"/>
              </a:rPr>
              <a:t>اطلاعات بازار</a:t>
            </a:r>
            <a:endParaRPr lang="fa-IR" sz="3600" dirty="0"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91293"/>
          </a:xfrm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2400" b="1" dirty="0" smtClean="0">
                <a:cs typeface="B Mitra" panose="00000400000000000000" pitchFamily="2" charset="-78"/>
              </a:rPr>
              <a:t>تدوین استراتژی قیمت گذاری و برنامه بازاریابی:</a:t>
            </a:r>
            <a:endParaRPr lang="fa-IR" sz="2400" b="1" dirty="0">
              <a:cs typeface="B Mitra" panose="00000400000000000000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http://karafarini.kashanu.ac.ir</a:t>
            </a:r>
            <a:endParaRPr lang="fa-I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302-D564-4062-9912-EF2B01311ECC}" type="slidenum">
              <a:rPr lang="fa-IR" smtClean="0"/>
              <a:pPr/>
              <a:t>13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80854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600" dirty="0" smtClean="0">
                <a:cs typeface="2  Titr" panose="00000700000000000000" pitchFamily="2" charset="-78"/>
              </a:rPr>
              <a:t>اطلاعات مالی- اقتصادی</a:t>
            </a:r>
            <a:endParaRPr lang="fa-IR" sz="3600" dirty="0"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91293"/>
          </a:xfrm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2400" b="1" dirty="0">
                <a:cs typeface="B Mitra" panose="00000400000000000000" pitchFamily="2" charset="-78"/>
              </a:rPr>
              <a:t> ارزش مالی فناوری و نحوه ارزشگذاری </a:t>
            </a:r>
            <a:r>
              <a:rPr lang="fa-IR" sz="2400" b="1" dirty="0" smtClean="0">
                <a:cs typeface="B Mitra" panose="00000400000000000000" pitchFamily="2" charset="-78"/>
              </a:rPr>
              <a:t>آن:</a:t>
            </a:r>
            <a:endParaRPr lang="fa-IR" sz="2400" b="1" dirty="0">
              <a:cs typeface="B Mitra" panose="00000400000000000000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http://karafarini.kashanu.ac.ir</a:t>
            </a:r>
            <a:endParaRPr lang="fa-I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302-D564-4062-9912-EF2B01311ECC}" type="slidenum">
              <a:rPr lang="fa-IR" smtClean="0"/>
              <a:pPr/>
              <a:t>14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34587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09684"/>
          </a:xfrm>
        </p:spPr>
        <p:txBody>
          <a:bodyPr>
            <a:normAutofit/>
          </a:bodyPr>
          <a:lstStyle/>
          <a:p>
            <a:r>
              <a:rPr lang="fa-IR" sz="3600" dirty="0" smtClean="0">
                <a:cs typeface="2  Titr" panose="00000700000000000000" pitchFamily="2" charset="-78"/>
              </a:rPr>
              <a:t>اطلاعات مالی- اقتصادی</a:t>
            </a:r>
            <a:endParaRPr lang="fa-IR" sz="3600" dirty="0"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201003"/>
            <a:ext cx="10058400" cy="5036023"/>
          </a:xfrm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2400" b="1" dirty="0">
                <a:cs typeface="B Mitra" panose="00000400000000000000" pitchFamily="2" charset="-78"/>
              </a:rPr>
              <a:t> </a:t>
            </a:r>
            <a:r>
              <a:rPr lang="fa-IR" sz="2400" b="1" dirty="0" smtClean="0">
                <a:cs typeface="B Mitra" panose="00000400000000000000" pitchFamily="2" charset="-78"/>
              </a:rPr>
              <a:t>هزینه های سرمایه ای:</a:t>
            </a:r>
            <a:endParaRPr lang="fa-IR" sz="2400" b="1" dirty="0">
              <a:cs typeface="B Mitra" panose="00000400000000000000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http://karafarini.kashanu.ac.ir</a:t>
            </a:r>
            <a:endParaRPr lang="fa-I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302-D564-4062-9912-EF2B01311ECC}" type="slidenum">
              <a:rPr lang="fa-IR" smtClean="0"/>
              <a:pPr/>
              <a:t>15</a:t>
            </a:fld>
            <a:endParaRPr lang="fa-I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64671"/>
              </p:ext>
            </p:extLst>
          </p:nvPr>
        </p:nvGraphicFramePr>
        <p:xfrm>
          <a:off x="2059296" y="1825134"/>
          <a:ext cx="8128000" cy="3708400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3568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98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Mitra" panose="00000400000000000000" pitchFamily="2" charset="-78"/>
                        </a:rPr>
                        <a:t>عنوان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Mitra" panose="00000400000000000000" pitchFamily="2" charset="-78"/>
                        </a:rPr>
                        <a:t>مقدار(ریال)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Mitra" panose="00000400000000000000" pitchFamily="2" charset="-78"/>
                        </a:rPr>
                        <a:t>زمین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Mitra" panose="00000400000000000000" pitchFamily="2" charset="-78"/>
                        </a:rPr>
                        <a:t>ساختمان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Mitra" panose="00000400000000000000" pitchFamily="2" charset="-78"/>
                        </a:rPr>
                        <a:t>محوطه</a:t>
                      </a:r>
                      <a:r>
                        <a:rPr lang="fa-IR" baseline="0" dirty="0" smtClean="0">
                          <a:cs typeface="B Mitra" panose="00000400000000000000" pitchFamily="2" charset="-78"/>
                        </a:rPr>
                        <a:t> سازی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Mitra" panose="00000400000000000000" pitchFamily="2" charset="-78"/>
                        </a:rPr>
                        <a:t>ماشین آلات و تجهیزات و وسایل آزمایشگاهی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Mitra" panose="00000400000000000000" pitchFamily="2" charset="-78"/>
                        </a:rPr>
                        <a:t>تاسیسات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Mitra" panose="00000400000000000000" pitchFamily="2" charset="-78"/>
                        </a:rPr>
                        <a:t>حمل و نقل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Mitra" panose="00000400000000000000" pitchFamily="2" charset="-78"/>
                        </a:rPr>
                        <a:t>تجهیزات اداری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Mitra" panose="00000400000000000000" pitchFamily="2" charset="-78"/>
                        </a:rPr>
                        <a:t>هزینه</a:t>
                      </a:r>
                      <a:r>
                        <a:rPr lang="fa-IR" baseline="0" dirty="0" smtClean="0">
                          <a:cs typeface="B Mitra" panose="00000400000000000000" pitchFamily="2" charset="-78"/>
                        </a:rPr>
                        <a:t> های پیش بینی نشده(10% اقلام بالا)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Mitra" panose="00000400000000000000" pitchFamily="2" charset="-78"/>
                        </a:rPr>
                        <a:t>جمع کل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4008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09684"/>
          </a:xfrm>
        </p:spPr>
        <p:txBody>
          <a:bodyPr>
            <a:normAutofit/>
          </a:bodyPr>
          <a:lstStyle/>
          <a:p>
            <a:r>
              <a:rPr lang="fa-IR" sz="3600" dirty="0" smtClean="0">
                <a:cs typeface="2  Titr" panose="00000700000000000000" pitchFamily="2" charset="-78"/>
              </a:rPr>
              <a:t>اطلاعات مالی- اقتصادی</a:t>
            </a:r>
            <a:endParaRPr lang="fa-IR" sz="3600" dirty="0"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201003"/>
            <a:ext cx="10058400" cy="5036023"/>
          </a:xfrm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fa-IR" sz="2400" b="1" dirty="0">
                <a:cs typeface="B Mitra" panose="00000400000000000000" pitchFamily="2" charset="-78"/>
              </a:rPr>
              <a:t> </a:t>
            </a:r>
            <a:r>
              <a:rPr lang="fa-IR" sz="2400" b="1" dirty="0" smtClean="0">
                <a:cs typeface="B Mitra" panose="00000400000000000000" pitchFamily="2" charset="-78"/>
              </a:rPr>
              <a:t>هزینه های قبل </a:t>
            </a:r>
            <a:r>
              <a:rPr lang="fa-IR" sz="2400" b="1" dirty="0">
                <a:cs typeface="B Mitra" panose="00000400000000000000" pitchFamily="2" charset="-78"/>
              </a:rPr>
              <a:t>از بهره </a:t>
            </a:r>
            <a:r>
              <a:rPr lang="fa-IR" sz="2400" b="1" dirty="0" smtClean="0">
                <a:cs typeface="B Mitra" panose="00000400000000000000" pitchFamily="2" charset="-78"/>
              </a:rPr>
              <a:t>برداری:</a:t>
            </a:r>
            <a:endParaRPr lang="fa-IR" sz="2400" b="1" dirty="0">
              <a:cs typeface="B Mitra" panose="00000400000000000000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http://karafarini.kashanu.ac.ir</a:t>
            </a:r>
            <a:endParaRPr lang="fa-I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302-D564-4062-9912-EF2B01311ECC}" type="slidenum">
              <a:rPr lang="fa-IR" smtClean="0"/>
              <a:pPr/>
              <a:t>16</a:t>
            </a:fld>
            <a:endParaRPr lang="fa-IR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193028"/>
              </p:ext>
            </p:extLst>
          </p:nvPr>
        </p:nvGraphicFramePr>
        <p:xfrm>
          <a:off x="2059296" y="1825134"/>
          <a:ext cx="8128000" cy="2392680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3568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98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Mitra" panose="00000400000000000000" pitchFamily="2" charset="-78"/>
                        </a:rPr>
                        <a:t>عنوان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Mitra" panose="00000400000000000000" pitchFamily="2" charset="-78"/>
                        </a:rPr>
                        <a:t>مقدار(ریال)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Mitra" panose="00000400000000000000" pitchFamily="2" charset="-78"/>
                        </a:rPr>
                        <a:t>هزینه های تهیه طرح مشاوره، اخذ مجوز، حق ثبت قراردادهای بانکی (حداقل 2٪ هزینه های سرمایه ای)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Mitra" panose="00000400000000000000" pitchFamily="2" charset="-78"/>
                        </a:rPr>
                        <a:t>هزینه آموزش پرسنل (حداقل 2٪ کل حقوق سالانه)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Mitra" panose="00000400000000000000" pitchFamily="2" charset="-78"/>
                        </a:rPr>
                        <a:t> هزینه های راه اندازی و تولید آزمایشی (15 روز هزینه های آب, برق, سوخت مواد اولیه حقوق و دستمزد)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جعع</a:t>
                      </a:r>
                      <a:r>
                        <a:rPr lang="fa-IR" baseline="0" dirty="0" smtClean="0"/>
                        <a:t> کل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193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600" dirty="0" smtClean="0">
                <a:cs typeface="2  Titr" panose="00000700000000000000" pitchFamily="2" charset="-78"/>
              </a:rPr>
              <a:t>اطلاعات مالی- اقتصادی</a:t>
            </a:r>
            <a:endParaRPr lang="fa-IR" sz="3600" dirty="0"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91293"/>
          </a:xfrm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2400" b="1" dirty="0" smtClean="0">
                <a:cs typeface="B Mitra" panose="00000400000000000000" pitchFamily="2" charset="-78"/>
              </a:rPr>
              <a:t> میزان سرمایه ثابت و سرمایه در گردش:</a:t>
            </a:r>
          </a:p>
          <a:p>
            <a:pPr marL="0" indent="0">
              <a:buNone/>
            </a:pPr>
            <a:r>
              <a:rPr lang="fa-IR" sz="2400" b="1" dirty="0" smtClean="0">
                <a:cs typeface="B Mitra" panose="00000400000000000000" pitchFamily="2" charset="-78"/>
              </a:rPr>
              <a:t>سرمایه ثابت:</a:t>
            </a:r>
          </a:p>
          <a:p>
            <a:pPr marL="0" indent="0">
              <a:buNone/>
            </a:pPr>
            <a:r>
              <a:rPr lang="fa-IR" sz="2400" b="1" dirty="0">
                <a:solidFill>
                  <a:srgbClr val="FF0000"/>
                </a:solidFill>
                <a:cs typeface="B Mitra" panose="00000400000000000000" pitchFamily="2" charset="-78"/>
              </a:rPr>
              <a:t>ه</a:t>
            </a:r>
            <a:r>
              <a:rPr lang="fa-IR" sz="24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زینه </a:t>
            </a:r>
            <a:r>
              <a:rPr lang="fa-IR" sz="2400" b="1" dirty="0">
                <a:solidFill>
                  <a:srgbClr val="FF0000"/>
                </a:solidFill>
                <a:cs typeface="B Mitra" panose="00000400000000000000" pitchFamily="2" charset="-78"/>
              </a:rPr>
              <a:t>های قبل از بهره برداری + هزینه های سرمایه </a:t>
            </a:r>
            <a:r>
              <a:rPr lang="fa-IR" sz="24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ای </a:t>
            </a:r>
            <a:r>
              <a:rPr lang="fa-IR" sz="2400" b="1" dirty="0">
                <a:solidFill>
                  <a:srgbClr val="FF0000"/>
                </a:solidFill>
                <a:cs typeface="B Mitra" panose="00000400000000000000" pitchFamily="2" charset="-78"/>
              </a:rPr>
              <a:t>= سرمایه </a:t>
            </a:r>
            <a:r>
              <a:rPr lang="fa-IR" sz="24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ثابت</a:t>
            </a:r>
          </a:p>
          <a:p>
            <a:pPr marL="0" indent="0">
              <a:buNone/>
            </a:pPr>
            <a:endParaRPr lang="fa-IR" sz="2400" b="1" dirty="0">
              <a:solidFill>
                <a:srgbClr val="FF0000"/>
              </a:solidFill>
              <a:cs typeface="B Mitra" panose="00000400000000000000" pitchFamily="2" charset="-78"/>
            </a:endParaRPr>
          </a:p>
          <a:p>
            <a:pPr marL="0" indent="0">
              <a:buNone/>
            </a:pPr>
            <a:r>
              <a:rPr lang="fa-IR" sz="2400" b="1" dirty="0" smtClean="0">
                <a:solidFill>
                  <a:schemeClr val="tx1"/>
                </a:solidFill>
                <a:cs typeface="B Mitra" panose="00000400000000000000" pitchFamily="2" charset="-78"/>
              </a:rPr>
              <a:t>سرمایه در گردش:</a:t>
            </a:r>
          </a:p>
          <a:p>
            <a:pPr marL="0" indent="0">
              <a:buNone/>
            </a:pPr>
            <a:r>
              <a:rPr lang="fa-IR" sz="2400" b="1" dirty="0">
                <a:solidFill>
                  <a:srgbClr val="FF0000"/>
                </a:solidFill>
                <a:cs typeface="B Mitra" panose="00000400000000000000" pitchFamily="2" charset="-78"/>
              </a:rPr>
              <a:t>یک ماه مواد اولیه و بسته بندی+ 15 روز  هزینه هاي آب،برق،سوخت و </a:t>
            </a:r>
            <a:r>
              <a:rPr lang="fa-IR" sz="24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تعمیرات+5 روز فروش+ یک ماه هزین های تولید=سرمایه در گردش</a:t>
            </a:r>
          </a:p>
          <a:p>
            <a:pPr marL="0" indent="0">
              <a:buNone/>
            </a:pPr>
            <a:endParaRPr lang="fa-IR" sz="2400" b="1" dirty="0">
              <a:solidFill>
                <a:srgbClr val="FF0000"/>
              </a:solidFill>
              <a:cs typeface="B Mitra" panose="00000400000000000000" pitchFamily="2" charset="-78"/>
            </a:endParaRPr>
          </a:p>
          <a:p>
            <a:pPr marL="0" indent="0" algn="ctr">
              <a:buNone/>
            </a:pPr>
            <a:r>
              <a:rPr lang="fa-IR" sz="24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سرمایه کل=سرمایه ثابت+سرمایه در گردش</a:t>
            </a:r>
            <a:endParaRPr lang="fa-IR" sz="2400" b="1" dirty="0">
              <a:solidFill>
                <a:srgbClr val="FF0000"/>
              </a:solidFill>
              <a:cs typeface="B Mitra" panose="00000400000000000000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http://karafarini.kashanu.ac.ir</a:t>
            </a:r>
            <a:endParaRPr lang="fa-I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302-D564-4062-9912-EF2B01311ECC}" type="slidenum">
              <a:rPr lang="fa-IR" smtClean="0"/>
              <a:pPr/>
              <a:t>17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193989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36979"/>
          </a:xfrm>
        </p:spPr>
        <p:txBody>
          <a:bodyPr>
            <a:normAutofit/>
          </a:bodyPr>
          <a:lstStyle/>
          <a:p>
            <a:r>
              <a:rPr lang="fa-IR" sz="3600" dirty="0" smtClean="0">
                <a:cs typeface="2  Titr" panose="00000700000000000000" pitchFamily="2" charset="-78"/>
              </a:rPr>
              <a:t>اطلاعات مالی- اقتصادی</a:t>
            </a:r>
            <a:endParaRPr lang="fa-IR" sz="3600" dirty="0"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173707"/>
            <a:ext cx="10058400" cy="5063319"/>
          </a:xfrm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2400" b="1" dirty="0">
                <a:cs typeface="B Mitra" panose="00000400000000000000" pitchFamily="2" charset="-78"/>
              </a:rPr>
              <a:t> </a:t>
            </a:r>
            <a:r>
              <a:rPr lang="fa-IR" sz="2400" b="1" dirty="0" smtClean="0">
                <a:cs typeface="B Mitra" panose="00000400000000000000" pitchFamily="2" charset="-78"/>
              </a:rPr>
              <a:t>پیش بینی درآمد ها </a:t>
            </a:r>
            <a:endParaRPr lang="fa-IR" sz="2400" b="1" dirty="0">
              <a:cs typeface="B Mitra" panose="00000400000000000000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http://karafarini.kashanu.ac.ir</a:t>
            </a:r>
            <a:endParaRPr lang="fa-I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302-D564-4062-9912-EF2B01311ECC}" type="slidenum">
              <a:rPr lang="fa-IR" smtClean="0"/>
              <a:pPr/>
              <a:t>18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24021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36979"/>
          </a:xfrm>
        </p:spPr>
        <p:txBody>
          <a:bodyPr>
            <a:normAutofit/>
          </a:bodyPr>
          <a:lstStyle/>
          <a:p>
            <a:r>
              <a:rPr lang="fa-IR" sz="3600" dirty="0" smtClean="0">
                <a:cs typeface="2  Titr" panose="00000700000000000000" pitchFamily="2" charset="-78"/>
              </a:rPr>
              <a:t>اطلاعات مالی- اقتصادی</a:t>
            </a:r>
            <a:endParaRPr lang="fa-IR" sz="3600" dirty="0">
              <a:cs typeface="2  Titr" panose="000007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173707"/>
                <a:ext cx="10058400" cy="5063319"/>
              </a:xfrm>
              <a:ln>
                <a:solidFill>
                  <a:schemeClr val="bg2">
                    <a:lumMod val="75000"/>
                  </a:schemeClr>
                </a:solidFill>
              </a:ln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a-IR" sz="2400" b="1" dirty="0" smtClean="0">
                    <a:cs typeface="B Mitra" panose="00000400000000000000" pitchFamily="2" charset="-78"/>
                  </a:rPr>
                  <a:t> نرخ بازگشت سرمایه </a:t>
                </a:r>
              </a:p>
              <a:p>
                <a:pPr marL="0" indent="0">
                  <a:buNone/>
                </a:pPr>
                <a:endParaRPr lang="fa-IR" sz="2400" b="1" dirty="0">
                  <a:cs typeface="B Mitra" panose="00000400000000000000" pitchFamily="2" charset="-78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400" b="1" i="1" smtClean="0">
                          <a:latin typeface="Cambria Math" panose="02040503050406030204" pitchFamily="18" charset="0"/>
                          <a:cs typeface="B Mitra" panose="00000400000000000000" pitchFamily="2" charset="-78"/>
                        </a:rPr>
                        <m:t>سرمایه</m:t>
                      </m:r>
                      <m:r>
                        <a:rPr lang="fa-IR" sz="2400" b="1" i="1" smtClean="0">
                          <a:latin typeface="Cambria Math" panose="02040503050406030204" pitchFamily="18" charset="0"/>
                          <a:cs typeface="B Mitra" panose="00000400000000000000" pitchFamily="2" charset="-78"/>
                        </a:rPr>
                        <m:t> </m:t>
                      </m:r>
                      <m:r>
                        <a:rPr lang="fa-IR" sz="2400" b="1" i="1" smtClean="0">
                          <a:latin typeface="Cambria Math" panose="02040503050406030204" pitchFamily="18" charset="0"/>
                          <a:cs typeface="B Mitra" panose="00000400000000000000" pitchFamily="2" charset="-78"/>
                        </a:rPr>
                        <m:t>برگشت</m:t>
                      </m:r>
                      <m:r>
                        <a:rPr lang="fa-IR" sz="2400" b="1" i="1" smtClean="0">
                          <a:latin typeface="Cambria Math" panose="02040503050406030204" pitchFamily="18" charset="0"/>
                          <a:cs typeface="B Mitra" panose="00000400000000000000" pitchFamily="2" charset="-78"/>
                        </a:rPr>
                        <m:t> </m:t>
                      </m:r>
                      <m:r>
                        <a:rPr lang="fa-IR" sz="2400" b="1" i="1" smtClean="0">
                          <a:latin typeface="Cambria Math" panose="02040503050406030204" pitchFamily="18" charset="0"/>
                          <a:cs typeface="B Mitra" panose="00000400000000000000" pitchFamily="2" charset="-78"/>
                        </a:rPr>
                        <m:t>دوره</m:t>
                      </m:r>
                      <m:r>
                        <a:rPr lang="fa-IR" sz="2400" b="1" i="1" smtClean="0">
                          <a:latin typeface="Cambria Math" panose="02040503050406030204" pitchFamily="18" charset="0"/>
                          <a:cs typeface="B Mitra" panose="00000400000000000000" pitchFamily="2" charset="-78"/>
                        </a:rPr>
                        <m:t>=</m:t>
                      </m:r>
                      <m:f>
                        <m:fPr>
                          <m:ctrlPr>
                            <a:rPr lang="fa-IR" sz="2400" b="1" i="1" smtClean="0">
                              <a:latin typeface="Cambria Math" panose="02040503050406030204" pitchFamily="18" charset="0"/>
                              <a:cs typeface="B Mitra" panose="00000400000000000000" pitchFamily="2" charset="-78"/>
                            </a:rPr>
                          </m:ctrlPr>
                        </m:fPr>
                        <m:num>
                          <m:r>
                            <a:rPr lang="fa-IR" sz="2400" b="1" i="1" smtClean="0">
                              <a:latin typeface="Cambria Math" panose="02040503050406030204" pitchFamily="18" charset="0"/>
                              <a:cs typeface="B Mitra" panose="00000400000000000000" pitchFamily="2" charset="-78"/>
                            </a:rPr>
                            <m:t>سرمایه</m:t>
                          </m:r>
                          <m:r>
                            <a:rPr lang="fa-IR" sz="2400" b="1" i="1" smtClean="0">
                              <a:latin typeface="Cambria Math" panose="02040503050406030204" pitchFamily="18" charset="0"/>
                              <a:cs typeface="B Mitra" panose="00000400000000000000" pitchFamily="2" charset="-78"/>
                            </a:rPr>
                            <m:t> </m:t>
                          </m:r>
                          <m:r>
                            <a:rPr lang="fa-IR" sz="2400" b="1" i="1" smtClean="0">
                              <a:latin typeface="Cambria Math" panose="02040503050406030204" pitchFamily="18" charset="0"/>
                              <a:cs typeface="B Mitra" panose="00000400000000000000" pitchFamily="2" charset="-78"/>
                            </a:rPr>
                            <m:t>کل</m:t>
                          </m:r>
                        </m:num>
                        <m:den>
                          <m:r>
                            <a:rPr lang="fa-IR" sz="2400" b="1" i="1" smtClean="0">
                              <a:latin typeface="Cambria Math" panose="02040503050406030204" pitchFamily="18" charset="0"/>
                              <a:cs typeface="B Mitra" panose="00000400000000000000" pitchFamily="2" charset="-78"/>
                            </a:rPr>
                            <m:t>استهلاک</m:t>
                          </m:r>
                          <m:r>
                            <a:rPr lang="fa-IR" sz="2400" b="1" i="1" smtClean="0">
                              <a:latin typeface="Cambria Math" panose="02040503050406030204" pitchFamily="18" charset="0"/>
                              <a:cs typeface="B Mitra" panose="00000400000000000000" pitchFamily="2" charset="-78"/>
                            </a:rPr>
                            <m:t>+</m:t>
                          </m:r>
                          <m:r>
                            <a:rPr lang="fa-IR" sz="2400" b="1" i="1" smtClean="0">
                              <a:latin typeface="Cambria Math" panose="02040503050406030204" pitchFamily="18" charset="0"/>
                              <a:cs typeface="B Mitra" panose="00000400000000000000" pitchFamily="2" charset="-78"/>
                            </a:rPr>
                            <m:t>مالی</m:t>
                          </m:r>
                          <m:r>
                            <a:rPr lang="fa-IR" sz="2400" b="1" i="1" smtClean="0">
                              <a:latin typeface="Cambria Math" panose="02040503050406030204" pitchFamily="18" charset="0"/>
                              <a:cs typeface="B Mitra" panose="00000400000000000000" pitchFamily="2" charset="-78"/>
                            </a:rPr>
                            <m:t> </m:t>
                          </m:r>
                          <m:r>
                            <a:rPr lang="fa-IR" sz="2400" b="1" i="1" smtClean="0">
                              <a:latin typeface="Cambria Math" panose="02040503050406030204" pitchFamily="18" charset="0"/>
                              <a:cs typeface="B Mitra" panose="00000400000000000000" pitchFamily="2" charset="-78"/>
                            </a:rPr>
                            <m:t>تسهیلات</m:t>
                          </m:r>
                          <m:r>
                            <a:rPr lang="fa-IR" sz="2400" b="1" i="1" smtClean="0">
                              <a:latin typeface="Cambria Math" panose="02040503050406030204" pitchFamily="18" charset="0"/>
                              <a:cs typeface="B Mitra" panose="00000400000000000000" pitchFamily="2" charset="-78"/>
                            </a:rPr>
                            <m:t> </m:t>
                          </m:r>
                          <m:r>
                            <a:rPr lang="fa-IR" sz="2400" b="1" i="1" smtClean="0">
                              <a:latin typeface="Cambria Math" panose="02040503050406030204" pitchFamily="18" charset="0"/>
                              <a:cs typeface="B Mitra" panose="00000400000000000000" pitchFamily="2" charset="-78"/>
                            </a:rPr>
                            <m:t>هزینه</m:t>
                          </m:r>
                          <m:r>
                            <a:rPr lang="fa-IR" sz="2400" b="1" i="1" smtClean="0">
                              <a:latin typeface="Cambria Math" panose="02040503050406030204" pitchFamily="18" charset="0"/>
                              <a:cs typeface="B Mitra" panose="00000400000000000000" pitchFamily="2" charset="-78"/>
                            </a:rPr>
                            <m:t>+</m:t>
                          </m:r>
                          <m:r>
                            <a:rPr lang="fa-IR" sz="2400" b="1" i="1" smtClean="0">
                              <a:latin typeface="Cambria Math" panose="02040503050406030204" pitchFamily="18" charset="0"/>
                              <a:cs typeface="B Mitra" panose="00000400000000000000" pitchFamily="2" charset="-78"/>
                            </a:rPr>
                            <m:t>سود</m:t>
                          </m:r>
                          <m:r>
                            <a:rPr lang="fa-IR" sz="2400" b="1" i="1" smtClean="0">
                              <a:latin typeface="Cambria Math" panose="02040503050406030204" pitchFamily="18" charset="0"/>
                              <a:cs typeface="B Mitra" panose="00000400000000000000" pitchFamily="2" charset="-78"/>
                            </a:rPr>
                            <m:t>+</m:t>
                          </m:r>
                          <m:r>
                            <a:rPr lang="fa-IR" sz="2400" b="1" i="1" smtClean="0">
                              <a:latin typeface="Cambria Math" panose="02040503050406030204" pitchFamily="18" charset="0"/>
                              <a:cs typeface="B Mitra" panose="00000400000000000000" pitchFamily="2" charset="-78"/>
                            </a:rPr>
                            <m:t>هزینه</m:t>
                          </m:r>
                          <m:r>
                            <a:rPr lang="fa-IR" sz="2400" b="1" i="1" smtClean="0">
                              <a:latin typeface="Cambria Math" panose="02040503050406030204" pitchFamily="18" charset="0"/>
                              <a:cs typeface="B Mitra" panose="00000400000000000000" pitchFamily="2" charset="-78"/>
                            </a:rPr>
                            <m:t> </m:t>
                          </m:r>
                          <m:r>
                            <a:rPr lang="fa-IR" sz="2400" b="1" i="1" smtClean="0">
                              <a:latin typeface="Cambria Math" panose="02040503050406030204" pitchFamily="18" charset="0"/>
                              <a:cs typeface="B Mitra" panose="00000400000000000000" pitchFamily="2" charset="-78"/>
                            </a:rPr>
                            <m:t>استهلاک</m:t>
                          </m:r>
                          <m:r>
                            <a:rPr lang="fa-IR" sz="2400" b="1" i="1" smtClean="0">
                              <a:latin typeface="Cambria Math" panose="02040503050406030204" pitchFamily="18" charset="0"/>
                              <a:cs typeface="B Mitra" panose="00000400000000000000" pitchFamily="2" charset="-78"/>
                            </a:rPr>
                            <m:t> </m:t>
                          </m:r>
                          <m:r>
                            <a:rPr lang="fa-IR" sz="2400" b="1" i="1" smtClean="0">
                              <a:latin typeface="Cambria Math" panose="02040503050406030204" pitchFamily="18" charset="0"/>
                              <a:cs typeface="B Mitra" panose="00000400000000000000" pitchFamily="2" charset="-78"/>
                            </a:rPr>
                            <m:t>قبل</m:t>
                          </m:r>
                          <m:r>
                            <a:rPr lang="fa-IR" sz="2400" b="1" i="1" smtClean="0">
                              <a:latin typeface="Cambria Math" panose="02040503050406030204" pitchFamily="18" charset="0"/>
                              <a:cs typeface="B Mitra" panose="00000400000000000000" pitchFamily="2" charset="-78"/>
                            </a:rPr>
                            <m:t> </m:t>
                          </m:r>
                          <m:r>
                            <a:rPr lang="fa-IR" sz="2400" b="1" i="1" smtClean="0">
                              <a:latin typeface="Cambria Math" panose="02040503050406030204" pitchFamily="18" charset="0"/>
                              <a:cs typeface="B Mitra" panose="00000400000000000000" pitchFamily="2" charset="-78"/>
                            </a:rPr>
                            <m:t>از</m:t>
                          </m:r>
                          <m:r>
                            <a:rPr lang="fa-IR" sz="2400" b="1" i="1" smtClean="0">
                              <a:latin typeface="Cambria Math" panose="02040503050406030204" pitchFamily="18" charset="0"/>
                              <a:cs typeface="B Mitra" panose="00000400000000000000" pitchFamily="2" charset="-78"/>
                            </a:rPr>
                            <m:t> </m:t>
                          </m:r>
                          <m:r>
                            <a:rPr lang="fa-IR" sz="2400" b="1" i="1" smtClean="0">
                              <a:latin typeface="Cambria Math" panose="02040503050406030204" pitchFamily="18" charset="0"/>
                              <a:cs typeface="B Mitra" panose="00000400000000000000" pitchFamily="2" charset="-78"/>
                            </a:rPr>
                            <m:t>بهره</m:t>
                          </m:r>
                          <m:r>
                            <a:rPr lang="fa-IR" sz="2400" b="1" i="1" smtClean="0">
                              <a:latin typeface="Cambria Math" panose="02040503050406030204" pitchFamily="18" charset="0"/>
                              <a:cs typeface="B Mitra" panose="00000400000000000000" pitchFamily="2" charset="-78"/>
                            </a:rPr>
                            <m:t> </m:t>
                          </m:r>
                          <m:r>
                            <a:rPr lang="fa-IR" sz="2400" b="1" i="1" smtClean="0">
                              <a:latin typeface="Cambria Math" panose="02040503050406030204" pitchFamily="18" charset="0"/>
                              <a:cs typeface="B Mitra" panose="00000400000000000000" pitchFamily="2" charset="-78"/>
                            </a:rPr>
                            <m:t>برادری</m:t>
                          </m:r>
                        </m:den>
                      </m:f>
                    </m:oMath>
                  </m:oMathPara>
                </a14:m>
                <a:endParaRPr lang="fa-IR" sz="2400" b="1" dirty="0">
                  <a:cs typeface="B Mitra" panose="00000400000000000000" pitchFamily="2" charset="-78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173707"/>
                <a:ext cx="10058400" cy="5063319"/>
              </a:xfrm>
              <a:blipFill rotWithShape="0">
                <a:blip r:embed="rId2"/>
                <a:stretch>
                  <a:fillRect t="-1442" r="-1755"/>
                </a:stretch>
              </a:blipFill>
              <a:ln>
                <a:solidFill>
                  <a:schemeClr val="bg2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http://karafarini.kashanu.ac.ir</a:t>
            </a:r>
            <a:endParaRPr lang="fa-I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302-D564-4062-9912-EF2B01311ECC}" type="slidenum">
              <a:rPr lang="fa-IR" smtClean="0"/>
              <a:pPr/>
              <a:t>19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63439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600" dirty="0">
                <a:cs typeface="2  Titr" panose="00000700000000000000" pitchFamily="2" charset="-78"/>
              </a:rPr>
              <a:t>قابل توجه ایده پردازان محترم:</a:t>
            </a:r>
            <a:br>
              <a:rPr lang="fa-IR" sz="3600" dirty="0">
                <a:cs typeface="2  Titr" panose="00000700000000000000" pitchFamily="2" charset="-78"/>
              </a:rPr>
            </a:br>
            <a:endParaRPr lang="fa-IR" sz="3600" dirty="0"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737360"/>
            <a:ext cx="10115203" cy="4131734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endParaRPr lang="fa-IR" dirty="0">
              <a:cs typeface="B Mitra" panose="00000400000000000000" pitchFamily="2" charset="-78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fa-IR" b="1" dirty="0">
                <a:cs typeface="B Mitra" panose="00000400000000000000" pitchFamily="2" charset="-78"/>
              </a:rPr>
              <a:t>تا حد ممکن از شکل و نمودار استفاده شود و از گذاشتن متن زیاد </a:t>
            </a:r>
            <a:r>
              <a:rPr lang="fa-IR" b="1" dirty="0" smtClean="0">
                <a:cs typeface="B Mitra" panose="00000400000000000000" pitchFamily="2" charset="-78"/>
              </a:rPr>
              <a:t>در اسلایدها </a:t>
            </a:r>
            <a:r>
              <a:rPr lang="fa-IR" b="1" dirty="0">
                <a:cs typeface="B Mitra" panose="00000400000000000000" pitchFamily="2" charset="-78"/>
              </a:rPr>
              <a:t>خودداری شود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a-IR" b="1" dirty="0">
                <a:cs typeface="B Mitra" panose="00000400000000000000" pitchFamily="2" charset="-78"/>
              </a:rPr>
              <a:t>استفاده از قالب پاورپوینت جهت هماهنگی همه ایده ها توصیه می شود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a-IR" b="1" dirty="0">
                <a:cs typeface="B Mitra" panose="00000400000000000000" pitchFamily="2" charset="-78"/>
              </a:rPr>
              <a:t>بنا به تشخیص ایده پرداز برخی از اسلایدها قابل جابجایی هستند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a-IR" b="1" dirty="0">
                <a:cs typeface="B Mitra" panose="00000400000000000000" pitchFamily="2" charset="-78"/>
              </a:rPr>
              <a:t> بر روی </a:t>
            </a:r>
            <a:r>
              <a:rPr lang="fa-IR" b="1" dirty="0" smtClean="0">
                <a:cs typeface="B Mitra" panose="00000400000000000000" pitchFamily="2" charset="-78"/>
              </a:rPr>
              <a:t>اسلایدها می توانید </a:t>
            </a:r>
            <a:r>
              <a:rPr lang="fa-IR" b="1" dirty="0">
                <a:cs typeface="B Mitra" panose="00000400000000000000" pitchFamily="2" charset="-78"/>
              </a:rPr>
              <a:t>صدا گذاری انجام </a:t>
            </a:r>
            <a:r>
              <a:rPr lang="fa-IR" b="1" dirty="0" smtClean="0">
                <a:cs typeface="B Mitra" panose="00000400000000000000" pitchFamily="2" charset="-78"/>
              </a:rPr>
              <a:t>دهید</a:t>
            </a:r>
            <a:endParaRPr lang="fa-IR" b="1" dirty="0">
              <a:cs typeface="B Mitra" panose="00000400000000000000" pitchFamily="2" charset="-78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fa-IR" b="1" dirty="0">
                <a:cs typeface="B Mitra" panose="00000400000000000000" pitchFamily="2" charset="-78"/>
              </a:rPr>
              <a:t> (حداکثر زمان ارایه </a:t>
            </a:r>
            <a:r>
              <a:rPr lang="fa-IR" b="1" dirty="0" smtClean="0">
                <a:cs typeface="B Mitra" panose="00000400000000000000" pitchFamily="2" charset="-78"/>
              </a:rPr>
              <a:t>5 تا 7 </a:t>
            </a:r>
            <a:r>
              <a:rPr lang="fa-IR" b="1" dirty="0">
                <a:cs typeface="B Mitra" panose="00000400000000000000" pitchFamily="2" charset="-78"/>
              </a:rPr>
              <a:t>دقیقه می باشد</a:t>
            </a:r>
            <a:r>
              <a:rPr lang="fa-IR" b="1" dirty="0" smtClean="0">
                <a:cs typeface="B Mitra" panose="00000400000000000000" pitchFamily="2" charset="-78"/>
              </a:rPr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a-IR" b="1" dirty="0">
                <a:cs typeface="B Mitra" panose="00000400000000000000" pitchFamily="2" charset="-78"/>
              </a:rPr>
              <a:t> </a:t>
            </a:r>
            <a:r>
              <a:rPr lang="fa-IR" b="1" dirty="0" smtClean="0">
                <a:cs typeface="B Mitra" panose="00000400000000000000" pitchFamily="2" charset="-78"/>
              </a:rPr>
              <a:t>در صورت مدیریت </a:t>
            </a:r>
            <a:r>
              <a:rPr lang="fa-IR" b="1" dirty="0" smtClean="0">
                <a:cs typeface="B Mitra" panose="00000400000000000000" pitchFamily="2" charset="-78"/>
              </a:rPr>
              <a:t>زما</a:t>
            </a:r>
            <a:r>
              <a:rPr lang="fa-IR" b="1" dirty="0">
                <a:cs typeface="B Mitra" panose="00000400000000000000" pitchFamily="2" charset="-78"/>
              </a:rPr>
              <a:t>ن</a:t>
            </a:r>
            <a:r>
              <a:rPr lang="fa-IR" b="1" dirty="0" smtClean="0">
                <a:cs typeface="B Mitra" panose="00000400000000000000" pitchFamily="2" charset="-78"/>
              </a:rPr>
              <a:t> </a:t>
            </a:r>
            <a:r>
              <a:rPr lang="fa-IR" b="1" dirty="0" smtClean="0">
                <a:cs typeface="B Mitra" panose="00000400000000000000" pitchFamily="2" charset="-78"/>
              </a:rPr>
              <a:t>موجود می توانید اسلاید ها را اضافه کنید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a-IR" b="1" dirty="0" smtClean="0">
                <a:cs typeface="B Mitra" panose="00000400000000000000" pitchFamily="2" charset="-78"/>
              </a:rPr>
              <a:t>در صورت موجود </a:t>
            </a:r>
            <a:r>
              <a:rPr lang="fa-IR" b="1" dirty="0" smtClean="0">
                <a:cs typeface="B Mitra" panose="00000400000000000000" pitchFamily="2" charset="-78"/>
              </a:rPr>
              <a:t>بودن، </a:t>
            </a:r>
            <a:r>
              <a:rPr lang="fa-IR" b="1" dirty="0" smtClean="0">
                <a:cs typeface="B Mitra" panose="00000400000000000000" pitchFamily="2" charset="-78"/>
              </a:rPr>
              <a:t>موارد زیر را به پایان اسلاید ها ضمیمه کنید</a:t>
            </a:r>
          </a:p>
          <a:p>
            <a:pPr marL="0" indent="0">
              <a:buNone/>
            </a:pPr>
            <a:r>
              <a:rPr lang="fa-IR" b="1" dirty="0" smtClean="0">
                <a:cs typeface="B Mitra" panose="00000400000000000000" pitchFamily="2" charset="-78"/>
              </a:rPr>
              <a:t>-1- </a:t>
            </a:r>
            <a:r>
              <a:rPr lang="fa-IR" b="1" dirty="0">
                <a:cs typeface="B Mitra" panose="00000400000000000000" pitchFamily="2" charset="-78"/>
              </a:rPr>
              <a:t>ثبت اختراع یا پتنت</a:t>
            </a:r>
          </a:p>
          <a:p>
            <a:pPr marL="0" indent="0">
              <a:buNone/>
            </a:pPr>
            <a:r>
              <a:rPr lang="fa-IR" b="1" dirty="0">
                <a:cs typeface="B Mitra" panose="00000400000000000000" pitchFamily="2" charset="-78"/>
              </a:rPr>
              <a:t>-</a:t>
            </a:r>
            <a:r>
              <a:rPr lang="fa-IR" b="1" dirty="0" smtClean="0">
                <a:cs typeface="B Mitra" panose="00000400000000000000" pitchFamily="2" charset="-78"/>
              </a:rPr>
              <a:t>2- تائیدیه های </a:t>
            </a:r>
            <a:r>
              <a:rPr lang="fa-IR" b="1" dirty="0">
                <a:cs typeface="B Mitra" panose="00000400000000000000" pitchFamily="2" charset="-78"/>
              </a:rPr>
              <a:t>رسمی و استانداردهای اخذ شده</a:t>
            </a:r>
          </a:p>
          <a:p>
            <a:pPr marL="0" indent="0">
              <a:buNone/>
            </a:pPr>
            <a:r>
              <a:rPr lang="fa-IR" b="1" dirty="0">
                <a:cs typeface="B Mitra" panose="00000400000000000000" pitchFamily="2" charset="-78"/>
              </a:rPr>
              <a:t>-</a:t>
            </a:r>
            <a:r>
              <a:rPr lang="fa-IR" b="1" dirty="0" smtClean="0">
                <a:cs typeface="B Mitra" panose="00000400000000000000" pitchFamily="2" charset="-78"/>
              </a:rPr>
              <a:t>3- </a:t>
            </a:r>
            <a:r>
              <a:rPr lang="fa-IR" b="1" dirty="0">
                <a:cs typeface="B Mitra" panose="00000400000000000000" pitchFamily="2" charset="-78"/>
              </a:rPr>
              <a:t>فیلم یا تصویر از محصول ساخته شده </a:t>
            </a:r>
            <a:r>
              <a:rPr lang="fa-IR" b="1" dirty="0" smtClean="0">
                <a:cs typeface="B Mitra" panose="00000400000000000000" pitchFamily="2" charset="-78"/>
              </a:rPr>
              <a:t>(در </a:t>
            </a:r>
            <a:r>
              <a:rPr lang="fa-IR" b="1" dirty="0">
                <a:cs typeface="B Mitra" panose="00000400000000000000" pitchFamily="2" charset="-78"/>
              </a:rPr>
              <a:t>صورت ساخت </a:t>
            </a:r>
            <a:r>
              <a:rPr lang="fa-IR" b="1" dirty="0" smtClean="0">
                <a:cs typeface="B Mitra" panose="00000400000000000000" pitchFamily="2" charset="-78"/>
              </a:rPr>
              <a:t>نمونه)</a:t>
            </a:r>
            <a:endParaRPr lang="fa-IR" b="1" dirty="0">
              <a:cs typeface="B Mitra" panose="00000400000000000000" pitchFamily="2" charset="-78"/>
            </a:endParaRPr>
          </a:p>
          <a:p>
            <a:pPr marL="0" indent="0">
              <a:buNone/>
            </a:pPr>
            <a:r>
              <a:rPr lang="fa-IR" b="1" dirty="0">
                <a:cs typeface="B Mitra" panose="00000400000000000000" pitchFamily="2" charset="-78"/>
              </a:rPr>
              <a:t>-4 </a:t>
            </a:r>
            <a:r>
              <a:rPr lang="fa-IR" b="1" dirty="0" smtClean="0">
                <a:cs typeface="B Mitra" panose="00000400000000000000" pitchFamily="2" charset="-78"/>
              </a:rPr>
              <a:t>-اطلاعات شرکت(در </a:t>
            </a:r>
            <a:r>
              <a:rPr lang="fa-IR" b="1" dirty="0">
                <a:cs typeface="B Mitra" panose="00000400000000000000" pitchFamily="2" charset="-78"/>
              </a:rPr>
              <a:t>صورت ثبت شامل : ساختار، سهامداران، زمینه فعالیت، تاریخ تاسیس و </a:t>
            </a:r>
            <a:r>
              <a:rPr lang="fa-IR" b="1" dirty="0" smtClean="0">
                <a:cs typeface="B Mitra" panose="00000400000000000000" pitchFamily="2" charset="-78"/>
              </a:rPr>
              <a:t>آدرس)</a:t>
            </a:r>
            <a:endParaRPr lang="fa-IR" b="1" dirty="0">
              <a:cs typeface="B Mitra" panose="00000400000000000000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http://karafarini.kashanu.ac.ir</a:t>
            </a:r>
            <a:endParaRPr lang="fa-I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302-D564-4062-9912-EF2B01311ECC}" type="slidenum">
              <a:rPr lang="fa-IR" smtClean="0"/>
              <a:pPr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842039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Mitra" panose="00000400000000000000" pitchFamily="2" charset="-78"/>
              </a:rPr>
              <a:t>برنامه زمانبندی</a:t>
            </a:r>
            <a:endParaRPr lang="fa-IR" dirty="0">
              <a:cs typeface="B Mitr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http://karafarini.kashanu.ac.ir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302-D564-4062-9912-EF2B01311ECC}" type="slidenum">
              <a:rPr lang="fa-IR" smtClean="0"/>
              <a:t>20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98336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600" dirty="0">
                <a:cs typeface="2  Titr" panose="00000700000000000000" pitchFamily="2" charset="-78"/>
              </a:rPr>
              <a:t>قابل توجه ایده پردازان محترم:</a:t>
            </a:r>
            <a:br>
              <a:rPr lang="fa-IR" sz="3600" dirty="0">
                <a:cs typeface="2  Titr" panose="00000700000000000000" pitchFamily="2" charset="-78"/>
              </a:rPr>
            </a:br>
            <a:endParaRPr lang="fa-IR" sz="3600" dirty="0"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115203" cy="4023360"/>
          </a:xfrm>
        </p:spPr>
        <p:txBody>
          <a:bodyPr/>
          <a:lstStyle/>
          <a:p>
            <a:pPr marL="0" lvl="0" indent="0" latinLnBrk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</a:pPr>
            <a:r>
              <a:rPr lang="fa-IR" sz="2800" b="1" dirty="0" smtClean="0">
                <a:solidFill>
                  <a:srgbClr val="C00000"/>
                </a:solidFill>
                <a:latin typeface="맑은 고딕"/>
                <a:cs typeface="B Nazanin" panose="00000400000000000000" pitchFamily="2" charset="-78"/>
              </a:rPr>
              <a:t>مشخص کنید ایده شما در کدام یک از مراحل زیر قرار دارد :</a:t>
            </a:r>
          </a:p>
          <a:p>
            <a:pPr marL="0" lvl="0" indent="0" latinLnBrk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</a:pPr>
            <a:r>
              <a:rPr lang="fa-IR" sz="2800" b="1" dirty="0" smtClean="0">
                <a:solidFill>
                  <a:srgbClr val="C00000"/>
                </a:solidFill>
                <a:latin typeface="맑은 고딕"/>
                <a:cs typeface="B Nazanin" panose="00000400000000000000" pitchFamily="2" charset="-78"/>
              </a:rPr>
              <a:t>تعریف </a:t>
            </a:r>
            <a:r>
              <a:rPr lang="fa-IR" sz="2800" b="1" dirty="0">
                <a:solidFill>
                  <a:srgbClr val="C00000"/>
                </a:solidFill>
                <a:latin typeface="맑은 고딕"/>
                <a:cs typeface="B Nazanin" panose="00000400000000000000" pitchFamily="2" charset="-78"/>
              </a:rPr>
              <a:t>ایده</a:t>
            </a:r>
          </a:p>
          <a:p>
            <a:pPr marL="0" lvl="0" indent="0" latinLnBrk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</a:pPr>
            <a:r>
              <a:rPr lang="fa-IR" sz="2800" b="1" dirty="0">
                <a:solidFill>
                  <a:srgbClr val="C00000"/>
                </a:solidFill>
                <a:latin typeface="맑은 고딕"/>
                <a:cs typeface="B Nazanin" panose="00000400000000000000" pitchFamily="2" charset="-78"/>
              </a:rPr>
              <a:t> طراحی محصول</a:t>
            </a:r>
          </a:p>
          <a:p>
            <a:pPr marL="0" lvl="0" indent="0" latinLnBrk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</a:pPr>
            <a:r>
              <a:rPr lang="fa-IR" sz="2800" b="1" dirty="0">
                <a:solidFill>
                  <a:srgbClr val="C00000"/>
                </a:solidFill>
                <a:latin typeface="맑은 고딕"/>
                <a:cs typeface="B Nazanin" panose="00000400000000000000" pitchFamily="2" charset="-78"/>
              </a:rPr>
              <a:t>تدوین دانش فنی</a:t>
            </a:r>
          </a:p>
          <a:p>
            <a:pPr marL="0" lvl="0" indent="0" latinLnBrk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</a:pPr>
            <a:r>
              <a:rPr lang="fa-IR" sz="2800" b="1" dirty="0">
                <a:solidFill>
                  <a:srgbClr val="C00000"/>
                </a:solidFill>
                <a:latin typeface="맑은 고딕"/>
                <a:cs typeface="B Nazanin" panose="00000400000000000000" pitchFamily="2" charset="-78"/>
              </a:rPr>
              <a:t>نمونه سازی اولیه</a:t>
            </a:r>
          </a:p>
          <a:p>
            <a:pPr marL="0" lvl="0" indent="0" latinLnBrk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</a:pPr>
            <a:r>
              <a:rPr lang="fa-IR" sz="2800" b="1" dirty="0">
                <a:solidFill>
                  <a:srgbClr val="C00000"/>
                </a:solidFill>
                <a:latin typeface="맑은 고딕"/>
                <a:cs typeface="B Nazanin" panose="00000400000000000000" pitchFamily="2" charset="-78"/>
              </a:rPr>
              <a:t>تدوین طرح تجاری</a:t>
            </a:r>
          </a:p>
          <a:p>
            <a:pPr marL="0" lvl="0" indent="0" latinLnBrk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</a:pPr>
            <a:r>
              <a:rPr lang="fa-IR" sz="2800" b="1" dirty="0">
                <a:solidFill>
                  <a:srgbClr val="C00000"/>
                </a:solidFill>
                <a:latin typeface="맑은 고딕"/>
                <a:cs typeface="B Nazanin" panose="00000400000000000000" pitchFamily="2" charset="-78"/>
              </a:rPr>
              <a:t>تولید نیمه صنعتی</a:t>
            </a:r>
          </a:p>
          <a:p>
            <a:pPr>
              <a:buFont typeface="Wingdings" panose="05000000000000000000" pitchFamily="2" charset="2"/>
              <a:buChar char="q"/>
            </a:pPr>
            <a:endParaRPr lang="fa-IR" dirty="0">
              <a:cs typeface="B Mitra" panose="00000400000000000000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http://karafarini.kashanu.ac.ir</a:t>
            </a:r>
            <a:endParaRPr lang="fa-I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302-D564-4062-9912-EF2B01311ECC}" type="slidenum">
              <a:rPr lang="fa-IR" smtClean="0"/>
              <a:pPr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4784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600" dirty="0" smtClean="0">
                <a:cs typeface="2  Titr" panose="00000700000000000000" pitchFamily="2" charset="-78"/>
              </a:rPr>
              <a:t>عنوان ایده </a:t>
            </a:r>
            <a:endParaRPr lang="fa-IR" sz="3600" dirty="0"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b="1" dirty="0" smtClean="0">
                <a:cs typeface="B Mitra" panose="00000400000000000000" pitchFamily="2" charset="-78"/>
              </a:rPr>
              <a:t>فارسی </a:t>
            </a:r>
            <a:r>
              <a:rPr lang="fa-IR" dirty="0" smtClean="0">
                <a:cs typeface="B Mitra" panose="00000400000000000000" pitchFamily="2" charset="-78"/>
              </a:rPr>
              <a:t>:</a:t>
            </a:r>
          </a:p>
          <a:p>
            <a:pPr marL="0" indent="0">
              <a:buNone/>
            </a:pPr>
            <a:endParaRPr lang="fa-IR" dirty="0">
              <a:cs typeface="B Mitra" panose="00000400000000000000" pitchFamily="2" charset="-78"/>
            </a:endParaRPr>
          </a:p>
          <a:p>
            <a:pPr marL="0" indent="0">
              <a:buNone/>
            </a:pPr>
            <a:endParaRPr lang="fa-IR" dirty="0" smtClean="0">
              <a:cs typeface="B Mitra" panose="00000400000000000000" pitchFamily="2" charset="-78"/>
            </a:endParaRPr>
          </a:p>
          <a:p>
            <a:pPr marL="0" indent="0">
              <a:buNone/>
            </a:pPr>
            <a:endParaRPr lang="fa-IR" dirty="0" smtClean="0">
              <a:cs typeface="B Mitra" panose="00000400000000000000" pitchFamily="2" charset="-78"/>
            </a:endParaRPr>
          </a:p>
          <a:p>
            <a:pPr marL="0" indent="0">
              <a:buNone/>
            </a:pPr>
            <a:r>
              <a:rPr lang="fa-IR" b="1" dirty="0" smtClean="0">
                <a:cs typeface="B Mitra" panose="00000400000000000000" pitchFamily="2" charset="-78"/>
              </a:rPr>
              <a:t>انگلیسی</a:t>
            </a:r>
            <a:r>
              <a:rPr lang="fa-IR" dirty="0" smtClean="0">
                <a:cs typeface="B Mitra" panose="00000400000000000000" pitchFamily="2" charset="-78"/>
              </a:rPr>
              <a:t> :</a:t>
            </a:r>
            <a:endParaRPr lang="fa-IR" dirty="0">
              <a:cs typeface="B Mitra" panose="00000400000000000000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http://karafarini.kashanu.ac.ir</a:t>
            </a:r>
            <a:endParaRPr lang="fa-I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302-D564-4062-9912-EF2B01311ECC}" type="slidenum">
              <a:rPr lang="fa-IR" smtClean="0"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2658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600" dirty="0" smtClean="0">
                <a:cs typeface="2  Titr" panose="00000700000000000000" pitchFamily="2" charset="-78"/>
              </a:rPr>
              <a:t>اطلاعات صاحبین ایده </a:t>
            </a:r>
            <a:endParaRPr lang="fa-IR" sz="3600" dirty="0"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a-IR" dirty="0">
              <a:cs typeface="B Mitra" panose="00000400000000000000" pitchFamily="2" charset="-78"/>
            </a:endParaRPr>
          </a:p>
          <a:p>
            <a:pPr marL="0" indent="0">
              <a:buNone/>
            </a:pPr>
            <a:endParaRPr lang="fa-IR" dirty="0" smtClean="0">
              <a:cs typeface="B Mitra" panose="00000400000000000000" pitchFamily="2" charset="-78"/>
            </a:endParaRPr>
          </a:p>
          <a:p>
            <a:pPr marL="0" indent="0">
              <a:buNone/>
            </a:pPr>
            <a:endParaRPr lang="fa-IR" dirty="0" smtClean="0">
              <a:cs typeface="B Mitra" panose="00000400000000000000" pitchFamily="2" charset="-7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746410"/>
              </p:ext>
            </p:extLst>
          </p:nvPr>
        </p:nvGraphicFramePr>
        <p:xfrm>
          <a:off x="1337483" y="1825625"/>
          <a:ext cx="10140284" cy="4070210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1063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6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00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00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00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38052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Mitra" panose="00000400000000000000" pitchFamily="2" charset="-78"/>
                        </a:rPr>
                        <a:t>ردیف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fa-IR" dirty="0" smtClean="0">
                          <a:cs typeface="B Mitra" panose="00000400000000000000" pitchFamily="2" charset="-78"/>
                        </a:rPr>
                        <a:t>نام و نام خانوادگی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fa-IR" dirty="0" smtClean="0">
                          <a:cs typeface="B Mitra" panose="00000400000000000000" pitchFamily="2" charset="-78"/>
                        </a:rPr>
                        <a:t>سمت در</a:t>
                      </a:r>
                      <a:r>
                        <a:rPr lang="fa-IR" baseline="0" dirty="0" smtClean="0">
                          <a:cs typeface="B Mitra" panose="00000400000000000000" pitchFamily="2" charset="-78"/>
                        </a:rPr>
                        <a:t> ایده 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fa-IR" dirty="0" smtClean="0">
                          <a:cs typeface="B Mitra" panose="00000400000000000000" pitchFamily="2" charset="-78"/>
                        </a:rPr>
                        <a:t>تحصیلات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fa-IR" dirty="0" smtClean="0">
                          <a:cs typeface="B Mitra" panose="00000400000000000000" pitchFamily="2" charset="-78"/>
                        </a:rPr>
                        <a:t>رشته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fa-IR" dirty="0" smtClean="0">
                          <a:cs typeface="B Mitra" panose="00000400000000000000" pitchFamily="2" charset="-78"/>
                        </a:rPr>
                        <a:t>دانشگاه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693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Mitra" panose="00000400000000000000" pitchFamily="2" charset="-78"/>
                        </a:rPr>
                        <a:t>نوآور(ایده</a:t>
                      </a:r>
                      <a:r>
                        <a:rPr lang="fa-IR" baseline="0" dirty="0" smtClean="0">
                          <a:cs typeface="B Mitra" panose="00000400000000000000" pitchFamily="2" charset="-78"/>
                        </a:rPr>
                        <a:t> پرداز)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693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2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Mitra" panose="00000400000000000000" pitchFamily="2" charset="-78"/>
                        </a:rPr>
                        <a:t>فناور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693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3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Mitra" panose="00000400000000000000" pitchFamily="2" charset="-78"/>
                        </a:rPr>
                        <a:t>سرمایه گذار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693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4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Mitra" panose="00000400000000000000" pitchFamily="2" charset="-78"/>
                        </a:rPr>
                        <a:t>کارآفرین</a:t>
                      </a:r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8693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5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8693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6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cs typeface="B Mitr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http://karafarini.kashanu.ac.ir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302-D564-4062-9912-EF2B01311ECC}" type="slidenum">
              <a:rPr lang="fa-IR" smtClean="0"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16576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600" dirty="0" smtClean="0">
                <a:cs typeface="2  Titr" panose="00000700000000000000" pitchFamily="2" charset="-78"/>
              </a:rPr>
              <a:t>اطلاعات محصول - فنی</a:t>
            </a:r>
            <a:endParaRPr lang="fa-IR" sz="3600" dirty="0"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2400" b="1" dirty="0" smtClean="0">
                <a:cs typeface="B Mitra" panose="00000400000000000000" pitchFamily="2" charset="-78"/>
              </a:rPr>
              <a:t>مقدمه و ضرورت و پیشینه (محصول-خدمت) ایده:</a:t>
            </a:r>
            <a:endParaRPr lang="fa-IR" sz="2400" b="1" dirty="0">
              <a:cs typeface="B Mitra" panose="00000400000000000000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http://karafarini.kashanu.ac.ir</a:t>
            </a:r>
            <a:endParaRPr lang="fa-I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302-D564-4062-9912-EF2B01311ECC}" type="slidenum">
              <a:rPr lang="fa-IR" smtClean="0"/>
              <a:pPr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39626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600" dirty="0" smtClean="0">
                <a:cs typeface="2  Titr" panose="00000700000000000000" pitchFamily="2" charset="-78"/>
              </a:rPr>
              <a:t>اطلاعات محصول - فنی</a:t>
            </a:r>
            <a:endParaRPr lang="fa-IR" sz="3600" dirty="0"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2400" b="1" dirty="0" smtClean="0">
                <a:cs typeface="B Mitra" panose="00000400000000000000" pitchFamily="2" charset="-78"/>
              </a:rPr>
              <a:t>شرح کامل ایده(محصول- خدمت):</a:t>
            </a:r>
            <a:endParaRPr lang="fa-IR" sz="2400" b="1" dirty="0">
              <a:cs typeface="B Mitra" panose="00000400000000000000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http://karafarini.kashanu.ac.ir</a:t>
            </a:r>
            <a:endParaRPr lang="fa-I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302-D564-4062-9912-EF2B01311ECC}" type="slidenum">
              <a:rPr lang="fa-IR" smtClean="0"/>
              <a:pPr/>
              <a:t>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55981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600" dirty="0" smtClean="0">
                <a:cs typeface="2  Titr" panose="00000700000000000000" pitchFamily="2" charset="-78"/>
              </a:rPr>
              <a:t>اطلاعات محصول - فنی</a:t>
            </a:r>
            <a:endParaRPr lang="fa-IR" sz="3600" dirty="0"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fa-IR" b="1" dirty="0">
                <a:cs typeface="B Mitra" panose="00000400000000000000" pitchFamily="2" charset="-78"/>
              </a:rPr>
              <a:t> </a:t>
            </a:r>
            <a:r>
              <a:rPr lang="fa-IR" sz="2400" b="1" dirty="0" smtClean="0">
                <a:cs typeface="B Mitra" panose="00000400000000000000" pitchFamily="2" charset="-78"/>
              </a:rPr>
              <a:t>تشریح نوآوری ایده: </a:t>
            </a:r>
          </a:p>
          <a:p>
            <a:pPr marL="0" indent="0">
              <a:buNone/>
            </a:pPr>
            <a:endParaRPr lang="fa-IR" dirty="0">
              <a:cs typeface="B Mitra" panose="00000400000000000000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http://karafarini.kashanu.ac.ir</a:t>
            </a:r>
            <a:endParaRPr lang="fa-I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302-D564-4062-9912-EF2B01311ECC}" type="slidenum">
              <a:rPr lang="fa-IR" smtClean="0"/>
              <a:pPr/>
              <a:t>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73278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600" dirty="0" smtClean="0">
                <a:cs typeface="2  Titr" panose="00000700000000000000" pitchFamily="2" charset="-78"/>
              </a:rPr>
              <a:t>اطلاعات محصول - فنی</a:t>
            </a:r>
            <a:endParaRPr lang="fa-IR" sz="3600" dirty="0"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fa-IR" b="1" dirty="0">
                <a:cs typeface="B Mitra" panose="00000400000000000000" pitchFamily="2" charset="-78"/>
              </a:rPr>
              <a:t> </a:t>
            </a:r>
            <a:r>
              <a:rPr lang="fa-IR" sz="2400" b="1" dirty="0" smtClean="0">
                <a:cs typeface="B Mitra" panose="00000400000000000000" pitchFamily="2" charset="-78"/>
              </a:rPr>
              <a:t>وجه تمایز ایده با رقبا(مزیت رقابتی): </a:t>
            </a:r>
          </a:p>
          <a:p>
            <a:pPr marL="0" indent="0">
              <a:buNone/>
            </a:pPr>
            <a:endParaRPr lang="fa-IR" dirty="0">
              <a:cs typeface="B Mitra" panose="00000400000000000000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http://karafarini.kashanu.ac.ir</a:t>
            </a:r>
            <a:endParaRPr lang="fa-I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302-D564-4062-9912-EF2B01311ECC}" type="slidenum">
              <a:rPr lang="fa-IR" smtClean="0"/>
              <a:pPr/>
              <a:t>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9975235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233</TotalTime>
  <Words>613</Words>
  <Application>Microsoft Office PowerPoint</Application>
  <PresentationFormat>Widescreen</PresentationFormat>
  <Paragraphs>149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맑은 고딕</vt:lpstr>
      <vt:lpstr>2  Titr</vt:lpstr>
      <vt:lpstr>Arial</vt:lpstr>
      <vt:lpstr>B Mitra</vt:lpstr>
      <vt:lpstr>B Nazanin</vt:lpstr>
      <vt:lpstr>Calibri</vt:lpstr>
      <vt:lpstr>Calibri Light</vt:lpstr>
      <vt:lpstr>Cambria Math</vt:lpstr>
      <vt:lpstr>Times New Roman</vt:lpstr>
      <vt:lpstr>Wingdings</vt:lpstr>
      <vt:lpstr>Retrospect</vt:lpstr>
      <vt:lpstr>به نام خدا  طرح اولیه ثبت ایده   </vt:lpstr>
      <vt:lpstr>قابل توجه ایده پردازان محترم: </vt:lpstr>
      <vt:lpstr>قابل توجه ایده پردازان محترم: </vt:lpstr>
      <vt:lpstr>عنوان ایده </vt:lpstr>
      <vt:lpstr>اطلاعات صاحبین ایده </vt:lpstr>
      <vt:lpstr>اطلاعات محصول - فنی</vt:lpstr>
      <vt:lpstr>اطلاعات محصول - فنی</vt:lpstr>
      <vt:lpstr>اطلاعات محصول - فنی</vt:lpstr>
      <vt:lpstr>اطلاعات محصول - فنی</vt:lpstr>
      <vt:lpstr>اطلاعات محصول - فنی</vt:lpstr>
      <vt:lpstr>اطلاعات بازار</vt:lpstr>
      <vt:lpstr>اطلاعات بازار</vt:lpstr>
      <vt:lpstr>اطلاعات بازار</vt:lpstr>
      <vt:lpstr>اطلاعات مالی- اقتصادی</vt:lpstr>
      <vt:lpstr>اطلاعات مالی- اقتصادی</vt:lpstr>
      <vt:lpstr>اطلاعات مالی- اقتصادی</vt:lpstr>
      <vt:lpstr>اطلاعات مالی- اقتصادی</vt:lpstr>
      <vt:lpstr>اطلاعات مالی- اقتصادی</vt:lpstr>
      <vt:lpstr>اطلاعات مالی- اقتصادی</vt:lpstr>
      <vt:lpstr>برنامه زمانبندی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  طرح اولیه ثبت ایده</dc:title>
  <dc:creator>halaj</dc:creator>
  <cp:lastModifiedBy>naderi</cp:lastModifiedBy>
  <cp:revision>31</cp:revision>
  <dcterms:created xsi:type="dcterms:W3CDTF">2022-12-16T19:23:45Z</dcterms:created>
  <dcterms:modified xsi:type="dcterms:W3CDTF">2025-03-08T07:22:41Z</dcterms:modified>
</cp:coreProperties>
</file>